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19" r:id="rId1"/>
  </p:sldMasterIdLst>
  <p:notesMasterIdLst>
    <p:notesMasterId r:id="rId8"/>
  </p:notesMasterIdLst>
  <p:sldIdLst>
    <p:sldId id="256" r:id="rId2"/>
    <p:sldId id="257" r:id="rId3"/>
    <p:sldId id="258" r:id="rId4"/>
    <p:sldId id="260" r:id="rId5"/>
    <p:sldId id="262" r:id="rId6"/>
    <p:sldId id="263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5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77">
          <p15:clr>
            <a:srgbClr val="A4A3A4"/>
          </p15:clr>
        </p15:guide>
        <p15:guide id="2" pos="215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 horzBarState="maximized">
    <p:restoredLeft sz="12579"/>
    <p:restoredTop sz="90000"/>
  </p:normalViewPr>
  <p:slideViewPr>
    <p:cSldViewPr snapToGrid="0" snapToObjects="1">
      <p:cViewPr varScale="1">
        <p:scale>
          <a:sx n="123" d="100"/>
          <a:sy n="123" d="100"/>
        </p:scale>
        <p:origin x="168" y="108"/>
      </p:cViewPr>
      <p:guideLst>
        <p:guide orient="horz" pos="2155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877"/>
        <p:guide pos="2156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2023-01-05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2023-01-05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2023-01-05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2023-01-05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2023-01-05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2023-01-05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2023-01-05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2023-01-05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2023-01-05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2023-01-05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2023-01-05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2023-01-05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2023-01-05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2023-01-05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25439" y="2757236"/>
            <a:ext cx="247551" cy="3650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096000" y="1951595"/>
            <a:ext cx="4483970" cy="1611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0">
                <a:latin typeface="tvN 즐거운이야기 Bold"/>
                <a:ea typeface="tvN 즐거운이야기 Bold"/>
              </a:rPr>
              <a:t>나의 아저씨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0" y="3058775"/>
            <a:ext cx="5466548" cy="542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000" b="0" i="0" u="none" strike="noStrike" kern="1200" cap="none" spc="0" normalizeH="0" baseline="0">
                <a:solidFill>
                  <a:srgbClr val="000000"/>
                </a:solidFill>
                <a:latin typeface="tvN 즐거운이야기 Medium"/>
                <a:ea typeface="tvN 즐거운이야기 Medium"/>
              </a:rPr>
              <a:t>크레이티브 전략 수집평가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254290" y="3429000"/>
            <a:ext cx="1616441" cy="850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5000" b="0" i="0" u="none" strike="noStrike" kern="1200" cap="none" spc="0" normalizeH="0" baseline="0">
                <a:solidFill>
                  <a:srgbClr val="000000"/>
                </a:solidFill>
                <a:latin typeface="tvN 즐거운이야기 Medium"/>
                <a:ea typeface="tvN 즐거운이야기 Medium"/>
              </a:rPr>
              <a:t>곽초원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48125" y="703791"/>
            <a:ext cx="243840" cy="361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650662" y="0"/>
            <a:ext cx="13189393" cy="707206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15632" y="542540"/>
            <a:ext cx="10960736" cy="57729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71989" y="2663362"/>
            <a:ext cx="2852079" cy="16042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96602" y="1393556"/>
            <a:ext cx="3198796" cy="847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5000">
                <a:latin typeface="tvN 즐거운이야기 Bold"/>
                <a:ea typeface="tvN 즐거운이야기 Bold"/>
              </a:rPr>
              <a:t>나의 아저씨 분석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2106" y="4362906"/>
            <a:ext cx="3629728" cy="641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tvN 즐거운이야기 Bold"/>
                <a:ea typeface="tvN 즐거운이야기 Bold"/>
              </a:rPr>
              <a:t>보통의 힐링 장르보다 무겁고 </a:t>
            </a:r>
          </a:p>
          <a:p>
            <a:pPr>
              <a:defRPr/>
            </a:pPr>
            <a:r>
              <a:rPr lang="ko-KR" altLang="en-US">
                <a:latin typeface="tvN 즐거운이야기 Bold"/>
                <a:ea typeface="tvN 즐거운이야기 Bold"/>
              </a:rPr>
              <a:t>어두운 분위기를 통해 더 극적인 효과를 줌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61430" y="4362906"/>
            <a:ext cx="3629728" cy="641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tvN 즐거운이야기 Bold"/>
                <a:ea typeface="tvN 즐거운이야기 Bold"/>
              </a:rPr>
              <a:t>남녀 로맨스에 대한 내용이 아닌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tvN 즐거운이야기 Bold"/>
                <a:ea typeface="tvN 즐거운이야기 Bold"/>
              </a:rPr>
              <a:t>좋은 어른에 대한 메세지를 던져주는 드라마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81834" y="4362906"/>
            <a:ext cx="3629728" cy="908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tvN 즐거운이야기 Bold"/>
                <a:ea typeface="tvN 즐거운이야기 Bold"/>
              </a:rPr>
              <a:t>현실 속에 있을 법한 사람들이 제각기 다른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tvN 즐거운이야기 Bold"/>
                <a:ea typeface="tvN 즐거운이야기 Bold"/>
              </a:rPr>
              <a:t>트라우마를 가지고 살고 있지만 서로의 관계를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tvN 즐거운이야기 Bold"/>
                <a:ea typeface="tvN 즐거운이야기 Bold"/>
              </a:rPr>
              <a:t>통해 극복해 나가는 과정을 그려냄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261430" y="2697741"/>
            <a:ext cx="2836198" cy="153553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681834" y="2663362"/>
            <a:ext cx="2828330" cy="15312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l="47930" t="4000" r="1710" b="8430"/>
          <a:stretch>
            <a:fillRect/>
          </a:stretch>
        </p:blipFill>
        <p:spPr>
          <a:xfrm>
            <a:off x="0" y="0"/>
            <a:ext cx="3944043" cy="68580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0" y="0"/>
            <a:ext cx="3944043" cy="6858000"/>
          </a:xfrm>
          <a:prstGeom prst="rect">
            <a:avLst/>
          </a:prstGeom>
          <a:solidFill>
            <a:schemeClr val="dk1">
              <a:alpha val="61000"/>
            </a:schemeClr>
          </a:solidFill>
          <a:ln>
            <a:solidFill>
              <a:schemeClr val="accent1">
                <a:shade val="20000"/>
                <a:alpha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267921" y="1111934"/>
            <a:ext cx="2027239" cy="637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tvN 즐거운이야기 Bold"/>
                <a:ea typeface="tvN 즐거운이야기 Bold"/>
              </a:rPr>
              <a:t>차분한 음악과 밝은 색감으로 </a:t>
            </a:r>
            <a:r>
              <a:rPr lang="ko-KR" altLang="en-US">
                <a:ea typeface="tvN 즐거운이야기 Bold"/>
              </a:rPr>
              <a:t/>
            </a:r>
            <a:br>
              <a:rPr lang="ko-KR" altLang="en-US">
                <a:ea typeface="tvN 즐거운이야기 Bold"/>
              </a:rPr>
            </a:br>
            <a:r>
              <a:rPr lang="ko-KR" altLang="en-US">
                <a:latin typeface="tvN 즐거운이야기 Bold"/>
                <a:ea typeface="tvN 즐거운이야기 Bold"/>
              </a:rPr>
              <a:t>힐링 드라마라는 이미지를 줌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67921" y="3150418"/>
            <a:ext cx="2392028" cy="643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tvN 즐거운이야기 Bold"/>
                <a:ea typeface="tvN 즐거운이야기 Bold"/>
              </a:rPr>
              <a:t>영상을 그림처럼 보이게 하거나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tvN 즐거운이야기 Bold"/>
                <a:ea typeface="tvN 즐거운이야기 Bold"/>
              </a:rPr>
              <a:t>텍스쳐와 파티클을 넣어 밀도를 높힘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67921" y="5132755"/>
            <a:ext cx="2120525" cy="905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tvN 즐거운이야기 Bold"/>
                <a:ea typeface="tvN 즐거운이야기 Bold"/>
              </a:rPr>
              <a:t>등장 인물들의 밝은 표정과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tvN 즐거운이야기 Bold"/>
                <a:ea typeface="tvN 즐거운이야기 Bold"/>
              </a:rPr>
              <a:t>주인공의 어두운 표정을 교차시켜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tvN 즐거운이야기 Bold"/>
                <a:ea typeface="tvN 즐거운이야기 Bold"/>
              </a:rPr>
              <a:t>배치함으로 대비되는 효과를 줌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1110" r="-1110" b="-2640"/>
          <a:stretch>
            <a:fillRect/>
          </a:stretch>
        </p:blipFill>
        <p:spPr>
          <a:xfrm>
            <a:off x="4666414" y="605418"/>
            <a:ext cx="2859171" cy="165080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54896" y="2723949"/>
            <a:ext cx="2863157" cy="16105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666414" y="4714676"/>
            <a:ext cx="2859171" cy="160828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60764" y="716535"/>
            <a:ext cx="639517" cy="5424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5000" b="0" i="0" u="none" strike="noStrike" kern="1200" cap="none" spc="0" normalizeH="0" baseline="0">
                <a:solidFill>
                  <a:schemeClr val="lt1"/>
                </a:solidFill>
                <a:latin typeface="tvN 즐거운이야기 Bold"/>
                <a:ea typeface="tvN 즐거운이야기 Bold"/>
              </a:rPr>
              <a:t>오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5000" b="0" i="0" u="none" strike="noStrike" kern="1200" cap="none" spc="0" normalizeH="0" baseline="0">
                <a:solidFill>
                  <a:schemeClr val="lt1"/>
                </a:solidFill>
                <a:latin typeface="tvN 즐거운이야기 Bold"/>
                <a:ea typeface="tvN 즐거운이야기 Bold"/>
              </a:rPr>
              <a:t>프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5000" b="0" i="0" u="none" strike="noStrike" kern="1200" cap="none" spc="0" normalizeH="0" baseline="0">
                <a:solidFill>
                  <a:schemeClr val="lt1"/>
                </a:solidFill>
                <a:latin typeface="tvN 즐거운이야기 Bold"/>
                <a:ea typeface="tvN 즐거운이야기 Bold"/>
              </a:rPr>
              <a:t>닝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5000" b="0" i="0" u="none" strike="noStrike" kern="1200" cap="none" spc="0" normalizeH="0" baseline="0">
                <a:solidFill>
                  <a:schemeClr val="lt1"/>
                </a:solidFill>
                <a:latin typeface="tvN 즐거운이야기 Bold"/>
                <a:ea typeface="tvN 즐거운이야기 Bold"/>
              </a:rPr>
              <a:t>영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5000" b="0" i="0" u="none" strike="noStrike" kern="1200" cap="none" spc="0" normalizeH="0" baseline="0">
                <a:solidFill>
                  <a:schemeClr val="lt1"/>
                </a:solidFill>
                <a:latin typeface="tvN 즐거운이야기 Bold"/>
                <a:ea typeface="tvN 즐거운이야기 Bold"/>
              </a:rPr>
              <a:t>상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5000" b="0" i="0" u="none" strike="noStrike" kern="1200" cap="none" spc="0" normalizeH="0" baseline="0">
                <a:solidFill>
                  <a:schemeClr val="lt1"/>
                </a:solidFill>
                <a:latin typeface="tvN 즐거운이야기 Bold"/>
                <a:ea typeface="tvN 즐거운이야기 Bold"/>
              </a:rPr>
              <a:t>분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5000" b="0" i="0" u="none" strike="noStrike" kern="1200" cap="none" spc="0" normalizeH="0" baseline="0">
                <a:solidFill>
                  <a:schemeClr val="lt1"/>
                </a:solidFill>
                <a:latin typeface="tvN 즐거운이야기 Bold"/>
                <a:ea typeface="tvN 즐거운이야기 Bold"/>
              </a:rPr>
              <a:t>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3534" y="4887283"/>
            <a:ext cx="5995882" cy="1100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000">
                <a:latin typeface="tvN 즐거운이야기 Bold"/>
                <a:ea typeface="tvN 즐거운이야기 Bold"/>
              </a:rPr>
              <a:t>나의 해방일지</a:t>
            </a:r>
          </a:p>
          <a:p>
            <a:pPr>
              <a:defRPr/>
            </a:pPr>
            <a:r>
              <a:rPr lang="ko-KR" altLang="en-US">
                <a:latin typeface="tvN 즐거운이야기 Bold"/>
                <a:ea typeface="tvN 즐거운이야기 Bold"/>
              </a:rPr>
              <a:t>차분한 음악과 출퇴근하는 모습을 보여주어 일상적인 내용임을 유추하게 하면서 </a:t>
            </a:r>
          </a:p>
          <a:p>
            <a:pPr>
              <a:defRPr/>
            </a:pPr>
            <a:r>
              <a:rPr lang="ko-KR" altLang="en-US">
                <a:latin typeface="tvN 즐거운이야기 Bold"/>
                <a:ea typeface="tvN 즐거운이야기 Bold"/>
              </a:rPr>
              <a:t>드라마 속 내용을 모션그래픽으로 표현해 더 아기자기한 느낌을 줌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91165"/>
            <a:ext cx="6096000" cy="3429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1291165"/>
            <a:ext cx="6096000" cy="3429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39416" y="4887283"/>
            <a:ext cx="5146041" cy="1100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000" b="0" i="0" u="none" strike="noStrike" kern="1200" cap="none" spc="0" normalizeH="0" baseline="0">
                <a:solidFill>
                  <a:srgbClr val="000000"/>
                </a:solidFill>
                <a:latin typeface="tvN 즐거운이야기 Bold"/>
                <a:ea typeface="tvN 즐거운이야기 Bold"/>
              </a:rPr>
              <a:t>이상한 변호사 우영우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tvN 즐거운이야기 Bold"/>
                <a:ea typeface="tvN 즐거운이야기 Bold"/>
              </a:rPr>
              <a:t>이상한 변호사의 느낌을 표현하기 위해 출퇴근하는 모습을 보여주면서 엉뚱한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tvN 즐거운이야기 Bold"/>
                <a:ea typeface="tvN 즐거운이야기 Bold"/>
              </a:rPr>
              <a:t>음악과 주인공의 어눌한 행동을 보고 주인공의 상징인 고래를 반복 노출함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2192000" cy="129116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80966" y="207208"/>
            <a:ext cx="6289181" cy="848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5000" b="0" i="0" u="none" strike="noStrike" kern="1200" cap="none" spc="0" normalizeH="0" baseline="0">
                <a:solidFill>
                  <a:srgbClr val="FFFFFF"/>
                </a:solidFill>
                <a:latin typeface="tvN 즐거운이야기 Bold"/>
                <a:ea typeface="tvN 즐거운이야기 Bold"/>
              </a:rPr>
              <a:t>타사의 힐링 드라마의 오프닝 분석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6354234"/>
            <a:ext cx="12192000" cy="503766"/>
          </a:xfrm>
          <a:prstGeom prst="rect">
            <a:avLst/>
          </a:prstGeom>
          <a:solidFill>
            <a:srgbClr val="262626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5634" y="450625"/>
            <a:ext cx="1775862" cy="849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5000">
                <a:latin typeface="tvN 즐거운이야기 Bold"/>
                <a:ea typeface="tvN 즐거운이야기 Bold"/>
              </a:rPr>
              <a:t>마인드맵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56141" y="3638101"/>
            <a:ext cx="5188548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5000" dirty="0" err="1" smtClean="0">
                <a:latin typeface="tvN 즐거운이야기 Bold"/>
                <a:ea typeface="tvN 즐거운이야기 Bold"/>
              </a:rPr>
              <a:t>디자인컨셉</a:t>
            </a:r>
            <a:endParaRPr lang="ko-KR" altLang="en-US" dirty="0">
              <a:latin typeface="tvN 즐거운이야기 Bold"/>
              <a:ea typeface="tvN 즐거운이야기 Bold"/>
            </a:endParaRPr>
          </a:p>
          <a:p>
            <a:pPr>
              <a:defRPr/>
            </a:pPr>
            <a:r>
              <a:rPr lang="ko-KR" altLang="en-US" dirty="0">
                <a:latin typeface="tvN 즐거운이야기 Bold"/>
                <a:ea typeface="tvN 즐거운이야기 Bold"/>
              </a:rPr>
              <a:t>어두운 </a:t>
            </a:r>
            <a:r>
              <a:rPr lang="ko-KR" altLang="en-US" dirty="0" smtClean="0">
                <a:latin typeface="tvN 즐거운이야기 Bold"/>
                <a:ea typeface="tvN 즐거운이야기 Bold"/>
              </a:rPr>
              <a:t>분위기를 </a:t>
            </a:r>
            <a:r>
              <a:rPr lang="ko-KR" altLang="en-US" dirty="0" err="1" smtClean="0">
                <a:latin typeface="tvN 즐거운이야기 Bold"/>
                <a:ea typeface="tvN 즐거운이야기 Bold"/>
              </a:rPr>
              <a:t>더욱강조함</a:t>
            </a:r>
            <a:endParaRPr lang="ko-KR" altLang="en-US" dirty="0">
              <a:latin typeface="tvN 즐거운이야기 Bold"/>
              <a:ea typeface="tvN 즐거운이야기 Bold"/>
            </a:endParaRPr>
          </a:p>
          <a:p>
            <a:pPr>
              <a:defRPr/>
            </a:pPr>
            <a:r>
              <a:rPr lang="ko-KR" altLang="en-US" dirty="0" smtClean="0">
                <a:latin typeface="tvN 즐거운이야기 Bold"/>
                <a:ea typeface="tvN 즐거운이야기 Bold"/>
              </a:rPr>
              <a:t>밤에서 밝은 낮으로 스토리가 흘러가게 </a:t>
            </a:r>
            <a:r>
              <a:rPr lang="ko-KR" altLang="en-US" dirty="0" err="1" smtClean="0">
                <a:latin typeface="tvN 즐거운이야기 Bold"/>
                <a:ea typeface="tvN 즐거운이야기 Bold"/>
              </a:rPr>
              <a:t>만듬</a:t>
            </a:r>
            <a:endParaRPr lang="en-US" altLang="ko-KR" dirty="0" smtClean="0">
              <a:latin typeface="tvN 즐거운이야기 Bold"/>
              <a:ea typeface="tvN 즐거운이야기 Bold"/>
            </a:endParaRPr>
          </a:p>
          <a:p>
            <a:pPr>
              <a:defRPr/>
            </a:pPr>
            <a:r>
              <a:rPr lang="ko-KR" altLang="en-US" dirty="0" smtClean="0">
                <a:latin typeface="tvN 즐거운이야기 Bold"/>
                <a:ea typeface="tvN 즐거운이야기 Bold"/>
              </a:rPr>
              <a:t>주인공이 치유 받는 매개체인 이어폰과 선을 사용</a:t>
            </a:r>
            <a:endParaRPr lang="en-US" altLang="ko-KR" dirty="0" smtClean="0">
              <a:latin typeface="tvN 즐거운이야기 Bold"/>
              <a:ea typeface="tvN 즐거운이야기 Bold"/>
            </a:endParaRPr>
          </a:p>
          <a:p>
            <a:pPr>
              <a:defRPr/>
            </a:pPr>
            <a:endParaRPr lang="en-US" altLang="ko-KR" dirty="0" smtClean="0">
              <a:latin typeface="tvN 즐거운이야기 Bold"/>
              <a:ea typeface="tvN 즐거운이야기 Bold"/>
            </a:endParaRPr>
          </a:p>
          <a:p>
            <a:pPr>
              <a:defRPr/>
            </a:pPr>
            <a:endParaRPr lang="en-US" altLang="ko-KR" dirty="0" smtClean="0">
              <a:latin typeface="tvN 즐거운이야기 Bold"/>
              <a:ea typeface="tvN 즐거운이야기 Bold"/>
            </a:endParaRPr>
          </a:p>
          <a:p>
            <a:pPr>
              <a:defRPr/>
            </a:pPr>
            <a:endParaRPr lang="en-US" altLang="ko-KR" dirty="0" smtClean="0">
              <a:latin typeface="tvN 즐거운이야기 Bold"/>
              <a:ea typeface="tvN 즐거운이야기 Bold"/>
            </a:endParaRPr>
          </a:p>
          <a:p>
            <a:pPr>
              <a:defRPr/>
            </a:pPr>
            <a:r>
              <a:rPr lang="ko-KR" altLang="en-US" dirty="0" smtClean="0">
                <a:latin typeface="tvN 즐거운이야기 Bold"/>
                <a:ea typeface="tvN 즐거운이야기 Bold"/>
              </a:rPr>
              <a:t> </a:t>
            </a:r>
            <a:endParaRPr lang="ko-KR" altLang="en-US" dirty="0">
              <a:latin typeface="tvN 즐거운이야기 Bold"/>
              <a:ea typeface="tvN 즐거운이야기 Bold"/>
            </a:endParaRPr>
          </a:p>
          <a:p>
            <a:pPr>
              <a:defRPr/>
            </a:pPr>
            <a:endParaRPr lang="ko-KR" altLang="en-US" dirty="0">
              <a:latin typeface="tvN 즐거운이야기 Bold"/>
              <a:ea typeface="tvN 즐거운이야기 Bold"/>
            </a:endParaRPr>
          </a:p>
          <a:p>
            <a:pPr>
              <a:defRPr/>
            </a:pPr>
            <a:endParaRPr lang="ko-KR" altLang="en-US" dirty="0">
              <a:latin typeface="tvN 즐거운이야기 Bold"/>
              <a:ea typeface="tvN 즐거운이야기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91010" y="614221"/>
            <a:ext cx="1977113" cy="29656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70389" y="614221"/>
            <a:ext cx="2620621" cy="29656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58599" y="614221"/>
            <a:ext cx="5486090" cy="29702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l="4810" t="330" r="5290" b="-330"/>
          <a:stretch>
            <a:fillRect/>
          </a:stretch>
        </p:blipFill>
        <p:spPr>
          <a:xfrm>
            <a:off x="1070389" y="3579891"/>
            <a:ext cx="4597735" cy="24961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148</Words>
  <Application>Microsoft Office PowerPoint</Application>
  <PresentationFormat>와이드스크린</PresentationFormat>
  <Paragraphs>41</Paragraphs>
  <Slides>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tvN 즐거운이야기 Bold</vt:lpstr>
      <vt:lpstr>tvN 즐거운이야기 Medium</vt:lpstr>
      <vt:lpstr>맑은 고딕</vt:lpstr>
      <vt:lpstr>Arial</vt:lpstr>
      <vt:lpstr>Calibri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kwakcho</dc:creator>
  <cp:lastModifiedBy>GGG</cp:lastModifiedBy>
  <cp:revision>106</cp:revision>
  <dcterms:created xsi:type="dcterms:W3CDTF">2022-10-08T04:21:40Z</dcterms:created>
  <dcterms:modified xsi:type="dcterms:W3CDTF">2023-01-05T08:18:56Z</dcterms:modified>
  <cp:version>1100.0100.01</cp:version>
</cp:coreProperties>
</file>